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00FF"/>
    <a:srgbClr val="0066FF"/>
    <a:srgbClr val="008000"/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28" y="-84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7AFA5-26EE-402C-B71A-B7D459816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8E182-8095-4B65-89E8-D4E64E332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806B5-0F9D-4DDF-8359-07B1A94CD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8E9C4-62E1-4333-A739-8CE9644DF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C425-BAB9-4D62-87CE-B981EDAF2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10A24-D17F-4894-8DB9-0311BA3B5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4E635-9BB4-4748-9406-D44EC6257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97494-98BA-4D25-A9F2-0B7E1BAAF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5FF58-B784-47D3-AEA1-60B907F20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46951-799B-4DC8-A079-795492A5E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186D4-1760-4357-8EA3-E3210A505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E63B3F-AC8F-4FC5-A7CB-C40160511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uqu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1600200"/>
            <a:ext cx="92360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!bell_0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93050" y="0"/>
            <a:ext cx="12509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!bell_0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0"/>
            <a:ext cx="107791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gachdu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00800"/>
            <a:ext cx="9236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book00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5334000"/>
            <a:ext cx="3687763" cy="84772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 rot="-685818">
            <a:off x="1574800" y="1522413"/>
            <a:ext cx="7842250" cy="190658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9731"/>
                <a:gd name="adj2" fmla="val 0"/>
              </a:avLst>
            </a:prstTxWarp>
            <a:scene3d>
              <a:camera prst="legacyPerspectiveFront">
                <a:rot lat="20099994" lon="20099994" rev="0"/>
              </a:camera>
              <a:lightRig rig="legacyHarsh2" dir="t"/>
            </a:scene3d>
            <a:sp3d extrusionH="8874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EB0000"/>
                    </a:gs>
                  </a:gsLst>
                  <a:lin ang="5400000" scaled="1"/>
                </a:gradFill>
                <a:latin typeface="Arial"/>
                <a:cs typeface="Arial"/>
              </a:rPr>
              <a:t>GIÁO ÁN THAO GIẢNG</a:t>
            </a:r>
          </a:p>
        </p:txBody>
      </p:sp>
      <p:sp>
        <p:nvSpPr>
          <p:cNvPr id="3081" name="WordArt 9" descr="21012431[1]"/>
          <p:cNvSpPr>
            <a:spLocks noChangeArrowheads="1" noChangeShapeType="1" noTextEdit="1"/>
          </p:cNvSpPr>
          <p:nvPr/>
        </p:nvSpPr>
        <p:spPr bwMode="auto">
          <a:xfrm>
            <a:off x="9829800" y="5715000"/>
            <a:ext cx="935355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7"/>
                  <a:srcRect/>
                  <a:stretch>
                    <a:fillRect/>
                  </a:stretch>
                </a:blip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Người dạy: Trần Tư Hùng</a:t>
            </a:r>
            <a:endParaRPr lang="en-US" sz="44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1">
                <a:blip r:embed="rId7"/>
                <a:srcRect/>
                <a:stretch>
                  <a:fillRect/>
                </a:stretch>
              </a:blip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7" name="Rectangle 14"/>
          <p:cNvSpPr>
            <a:spLocks noChangeArrowheads="1"/>
          </p:cNvSpPr>
          <p:nvPr/>
        </p:nvSpPr>
        <p:spPr bwMode="auto">
          <a:xfrm>
            <a:off x="1295400" y="3581400"/>
            <a:ext cx="6477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u="sng">
                <a:solidFill>
                  <a:srgbClr val="0000FF"/>
                </a:solidFill>
              </a:rPr>
              <a:t>Môn:</a:t>
            </a:r>
            <a:r>
              <a:rPr lang="en-US" sz="3600" b="1">
                <a:solidFill>
                  <a:srgbClr val="0000FF"/>
                </a:solidFill>
              </a:rPr>
              <a:t> Chính tả (Nghe - Viết)</a:t>
            </a:r>
          </a:p>
          <a:p>
            <a:pPr algn="ctr"/>
            <a:r>
              <a:rPr lang="en-US" sz="3600" b="1" u="sng">
                <a:solidFill>
                  <a:srgbClr val="0000FF"/>
                </a:solidFill>
              </a:rPr>
              <a:t>Bài:</a:t>
            </a:r>
            <a:r>
              <a:rPr lang="en-US" sz="3600" b="1">
                <a:solidFill>
                  <a:srgbClr val="0000FF"/>
                </a:solidFill>
              </a:rPr>
              <a:t> </a:t>
            </a:r>
            <a:r>
              <a:rPr lang="en-US" sz="3600" b="1" i="1">
                <a:solidFill>
                  <a:srgbClr val="0000FF"/>
                </a:solidFill>
              </a:rPr>
              <a:t>Cháu nhớ Bác Hồ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457200" y="6858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" y="2033588"/>
            <a:ext cx="89154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667000"/>
            <a:ext cx="8229600" cy="1981200"/>
          </a:xfrm>
          <a:prstGeom prst="cloudCallout">
            <a:avLst>
              <a:gd name="adj1" fmla="val -24208"/>
              <a:gd name="adj2" fmla="val -53606"/>
            </a:avLst>
          </a:prstGeom>
          <a:solidFill>
            <a:srgbClr val="CCFFCC"/>
          </a:solidFill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rgbClr val="FF00FF"/>
                </a:solidFill>
              </a:rPr>
              <a:t>2. Viết ba từ ngữ chứa tiếng có vần êch ?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609600" y="2286000"/>
            <a:ext cx="8077200" cy="2286000"/>
          </a:xfrm>
          <a:prstGeom prst="cloudCallout">
            <a:avLst>
              <a:gd name="adj1" fmla="val -26236"/>
              <a:gd name="adj2" fmla="val 41875"/>
            </a:avLst>
          </a:prstGeom>
          <a:solidFill>
            <a:srgbClr val="CCFFCC"/>
          </a:solidFill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rgbClr val="FF00FF"/>
                </a:solidFill>
              </a:rPr>
              <a:t>1. Viết ba từ ngữ chứa tiếng có vần êt?</a:t>
            </a:r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762000" y="2100263"/>
            <a:ext cx="8001000" cy="452596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rgbClr val="0066FF"/>
                </a:solidFill>
              </a:rPr>
              <a:t>          </a:t>
            </a:r>
            <a:r>
              <a:rPr lang="en-US" sz="3000" b="1" smtClean="0">
                <a:solidFill>
                  <a:srgbClr val="0000FF"/>
                </a:solidFill>
              </a:rPr>
              <a:t>Đêm đêm cháu những bâng khuâng</a:t>
            </a:r>
          </a:p>
          <a:p>
            <a:pPr eaLnBrk="1" hangingPunct="1">
              <a:buFontTx/>
              <a:buNone/>
            </a:pPr>
            <a:r>
              <a:rPr lang="en-US" sz="3000" b="1" smtClean="0">
                <a:solidFill>
                  <a:srgbClr val="0000FF"/>
                </a:solidFill>
              </a:rPr>
              <a:t> Giở xem ảnh Bác cất thầm bấy lâu.</a:t>
            </a:r>
          </a:p>
          <a:p>
            <a:pPr eaLnBrk="1" hangingPunct="1">
              <a:buFontTx/>
              <a:buNone/>
            </a:pPr>
            <a:r>
              <a:rPr lang="en-US" sz="3000" b="1" smtClean="0">
                <a:solidFill>
                  <a:srgbClr val="0000FF"/>
                </a:solidFill>
              </a:rPr>
              <a:t>         Nhìn mắt sáng, nhìn chòm râu,</a:t>
            </a:r>
          </a:p>
          <a:p>
            <a:pPr eaLnBrk="1" hangingPunct="1">
              <a:buFontTx/>
              <a:buNone/>
            </a:pPr>
            <a:r>
              <a:rPr lang="en-US" sz="3000" b="1" smtClean="0">
                <a:solidFill>
                  <a:srgbClr val="0000FF"/>
                </a:solidFill>
              </a:rPr>
              <a:t> Nhìn vầng trán rộng, nhìn đầu bạc phơ.</a:t>
            </a:r>
          </a:p>
          <a:p>
            <a:pPr eaLnBrk="1" hangingPunct="1">
              <a:buFontTx/>
              <a:buNone/>
            </a:pPr>
            <a:r>
              <a:rPr lang="en-US" sz="3000" b="1" smtClean="0">
                <a:solidFill>
                  <a:srgbClr val="0000FF"/>
                </a:solidFill>
              </a:rPr>
              <a:t>        Càng nhìn càng lại ngẩn ngơ</a:t>
            </a:r>
          </a:p>
          <a:p>
            <a:pPr eaLnBrk="1" hangingPunct="1">
              <a:buFontTx/>
              <a:buNone/>
            </a:pPr>
            <a:r>
              <a:rPr lang="en-US" sz="3000" b="1" smtClean="0">
                <a:solidFill>
                  <a:srgbClr val="0000FF"/>
                </a:solidFill>
              </a:rPr>
              <a:t>Ôm hôn ảnh Bác mà ngờ Bác hôn</a:t>
            </a:r>
          </a:p>
          <a:p>
            <a:pPr eaLnBrk="1" hangingPunct="1">
              <a:buFontTx/>
              <a:buNone/>
            </a:pPr>
            <a:r>
              <a:rPr lang="en-US" sz="3000" b="1" smtClean="0">
                <a:solidFill>
                  <a:srgbClr val="0000FF"/>
                </a:solidFill>
              </a:rPr>
              <a:t>                                            </a:t>
            </a:r>
            <a:r>
              <a:rPr lang="en-US" sz="3000" b="1" i="1" smtClean="0">
                <a:solidFill>
                  <a:srgbClr val="0000FF"/>
                </a:solidFill>
              </a:rPr>
              <a:t>Theo</a:t>
            </a:r>
            <a:r>
              <a:rPr lang="en-US" sz="3000" b="1" smtClean="0">
                <a:solidFill>
                  <a:srgbClr val="0000FF"/>
                </a:solidFill>
              </a:rPr>
              <a:t> Thanh Hải</a:t>
            </a:r>
          </a:p>
          <a:p>
            <a:pPr eaLnBrk="1" hangingPunct="1">
              <a:buFontTx/>
              <a:buNone/>
            </a:pPr>
            <a:r>
              <a:rPr lang="en-US" sz="3000" b="1" smtClean="0">
                <a:solidFill>
                  <a:srgbClr val="0066FF"/>
                </a:solidFill>
              </a:rPr>
              <a:t>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4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4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4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4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4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8" grpId="1" animBg="1"/>
      <p:bldP spid="4101" grpId="0" animBg="1"/>
      <p:bldP spid="4101" grpId="1" animBg="1"/>
      <p:bldP spid="4102" grpId="0" animBg="1"/>
      <p:bldP spid="410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228600" y="2033588"/>
            <a:ext cx="89154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2133600" y="2185988"/>
            <a:ext cx="5715000" cy="877887"/>
          </a:xfrm>
          <a:prstGeom prst="wedgeRoundRectCallout">
            <a:avLst>
              <a:gd name="adj1" fmla="val -40917"/>
              <a:gd name="adj2" fmla="val 97019"/>
              <a:gd name="adj3" fmla="val 16667"/>
            </a:avLst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b="1">
                <a:solidFill>
                  <a:srgbClr val="008000"/>
                </a:solidFill>
                <a:latin typeface="Arial"/>
              </a:rPr>
              <a:t>Nội dung đoạn thơ nói lên tình cảm của ai với ai?</a:t>
            </a:r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1295400" y="3429000"/>
            <a:ext cx="7239000" cy="2286000"/>
          </a:xfrm>
          <a:prstGeom prst="cloudCallout">
            <a:avLst>
              <a:gd name="adj1" fmla="val -28639"/>
              <a:gd name="adj2" fmla="val -47639"/>
            </a:avLst>
          </a:prstGeom>
          <a:gradFill rotWithShape="1">
            <a:gsLst>
              <a:gs pos="0">
                <a:schemeClr val="bg1"/>
              </a:gs>
              <a:gs pos="50000">
                <a:srgbClr val="CCFFCC"/>
              </a:gs>
              <a:gs pos="100000">
                <a:schemeClr val="bg1"/>
              </a:gs>
            </a:gsLst>
            <a:lin ang="5400000" scaled="1"/>
          </a:gradFill>
          <a:ln w="254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b="1">
                <a:solidFill>
                  <a:srgbClr val="008000"/>
                </a:solidFill>
                <a:latin typeface="Arial"/>
              </a:rPr>
              <a:t>Thể hiện tình cảm mong nhớ của bạn nhỏ miền Nam</a:t>
            </a:r>
            <a:r>
              <a:rPr lang="en-US" sz="2400" b="1">
                <a:latin typeface="Arial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Arial"/>
              </a:rPr>
              <a:t>sống trong vùng địch tạm chiếm với Bác Hồ.</a:t>
            </a:r>
          </a:p>
        </p:txBody>
      </p:sp>
      <p:sp>
        <p:nvSpPr>
          <p:cNvPr id="4101" name="Text Box 21"/>
          <p:cNvSpPr txBox="1">
            <a:spLocks noChangeArrowheads="1"/>
          </p:cNvSpPr>
          <p:nvPr/>
        </p:nvSpPr>
        <p:spPr bwMode="auto">
          <a:xfrm>
            <a:off x="76200" y="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006600"/>
                </a:solidFill>
              </a:rPr>
              <a:t>Chính tả</a:t>
            </a:r>
            <a:r>
              <a:rPr lang="en-US" sz="2800" b="1" i="1" u="sng">
                <a:solidFill>
                  <a:srgbClr val="006600"/>
                </a:solidFill>
              </a:rPr>
              <a:t>:</a:t>
            </a:r>
            <a:r>
              <a:rPr lang="en-US" sz="2800" b="1" i="1">
                <a:solidFill>
                  <a:srgbClr val="006600"/>
                </a:solidFill>
              </a:rPr>
              <a:t>               </a:t>
            </a:r>
            <a:r>
              <a:rPr lang="en-US" sz="3200" b="1">
                <a:solidFill>
                  <a:srgbClr val="FF0000"/>
                </a:solidFill>
              </a:rPr>
              <a:t>Cháu nhớ Bác Hồ</a:t>
            </a:r>
            <a:r>
              <a:rPr lang="en-US" sz="2800" b="1">
                <a:solidFill>
                  <a:srgbClr val="990033"/>
                </a:solidFill>
              </a:rPr>
              <a:t> </a:t>
            </a:r>
            <a:endParaRPr lang="en-US" sz="2800" b="1" i="1" u="sng">
              <a:solidFill>
                <a:srgbClr val="006600"/>
              </a:solidFill>
            </a:endParaRPr>
          </a:p>
          <a:p>
            <a:r>
              <a:rPr lang="en-US" sz="2400" b="1" i="1">
                <a:solidFill>
                  <a:srgbClr val="006600"/>
                </a:solidFill>
              </a:rPr>
              <a:t> (Nghe-Viết)</a:t>
            </a:r>
          </a:p>
        </p:txBody>
      </p:sp>
      <p:sp>
        <p:nvSpPr>
          <p:cNvPr id="5142" name="WordArt 22"/>
          <p:cNvSpPr>
            <a:spLocks noChangeArrowheads="1" noChangeShapeType="1" noTextEdit="1"/>
          </p:cNvSpPr>
          <p:nvPr/>
        </p:nvSpPr>
        <p:spPr bwMode="auto">
          <a:xfrm>
            <a:off x="457200" y="1562100"/>
            <a:ext cx="3810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Bài mới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2133600" y="2235200"/>
            <a:ext cx="5715000" cy="877888"/>
          </a:xfrm>
          <a:prstGeom prst="wedgeRoundRectCallout">
            <a:avLst>
              <a:gd name="adj1" fmla="val -40917"/>
              <a:gd name="adj2" fmla="val 97019"/>
              <a:gd name="adj3" fmla="val 166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solidFill>
                  <a:srgbClr val="0000FF"/>
                </a:solidFill>
              </a:rPr>
              <a:t>Những chi tiết nào nói lên bạn nhỏ rất nhớ và kính yêu Bác Hồ?</a:t>
            </a: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1371600" y="3352800"/>
            <a:ext cx="7239000" cy="2286000"/>
          </a:xfrm>
          <a:prstGeom prst="cloudCallout">
            <a:avLst>
              <a:gd name="adj1" fmla="val -32171"/>
              <a:gd name="adj2" fmla="val -47986"/>
            </a:avLst>
          </a:prstGeom>
          <a:solidFill>
            <a:srgbClr val="FFFF00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solidFill>
                  <a:srgbClr val="0000FF"/>
                </a:solidFill>
              </a:rPr>
              <a:t>Đêm đêm bạn mang ảnh Bác ra ngắm, bạn hôn ảnh Bác mà ngỡ được hôn Bác.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3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6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3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6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/>
      <p:bldP spid="5137" grpId="1" animBg="1"/>
      <p:bldP spid="5138" grpId="0" animBg="1"/>
      <p:bldP spid="5138" grpId="1" animBg="1"/>
      <p:bldP spid="5142" grpId="0" animBg="1"/>
      <p:bldP spid="5143" grpId="0" animBg="1"/>
      <p:bldP spid="5143" grpId="1" animBg="1"/>
      <p:bldP spid="5144" grpId="0" animBg="1"/>
      <p:bldP spid="514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1276350"/>
            <a:ext cx="8229600" cy="4525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          Đêm đêm cháu những bâng khuâng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Giở xem ảnh Bác khóc thầm bấy lâu.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         Nhìn mắt sáng, nhìn chòm râu,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Nhìn vầng trán rộng, nhìn đầu bạc phơ.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        Càng nhìn càng lại ngẩn ngơ,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Ôm hôn ảnh Bác mà ngờ Bác hôn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                                             Theo Thanh Hải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5424488" y="1733550"/>
            <a:ext cx="1676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828800" y="3300413"/>
            <a:ext cx="15240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4633913" y="3776663"/>
            <a:ext cx="15240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22"/>
          <p:cNvSpPr txBox="1">
            <a:spLocks noChangeArrowheads="1"/>
          </p:cNvSpPr>
          <p:nvPr/>
        </p:nvSpPr>
        <p:spPr bwMode="auto">
          <a:xfrm>
            <a:off x="76200" y="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006600"/>
                </a:solidFill>
              </a:rPr>
              <a:t>Chính tả</a:t>
            </a:r>
            <a:r>
              <a:rPr lang="en-US" sz="2800" b="1" i="1" u="sng">
                <a:solidFill>
                  <a:srgbClr val="006600"/>
                </a:solidFill>
              </a:rPr>
              <a:t>:</a:t>
            </a:r>
            <a:r>
              <a:rPr lang="en-US" sz="2800" b="1" i="1">
                <a:solidFill>
                  <a:srgbClr val="006600"/>
                </a:solidFill>
              </a:rPr>
              <a:t>               </a:t>
            </a:r>
            <a:r>
              <a:rPr lang="en-US" sz="3200" b="1">
                <a:solidFill>
                  <a:srgbClr val="FF0000"/>
                </a:solidFill>
              </a:rPr>
              <a:t>Cháu nhớ Bác Hồ</a:t>
            </a:r>
            <a:r>
              <a:rPr lang="en-US" sz="2800" b="1">
                <a:solidFill>
                  <a:srgbClr val="990033"/>
                </a:solidFill>
              </a:rPr>
              <a:t> </a:t>
            </a:r>
            <a:endParaRPr lang="en-US" sz="2800" b="1" i="1" u="sng">
              <a:solidFill>
                <a:srgbClr val="006600"/>
              </a:solidFill>
            </a:endParaRPr>
          </a:p>
          <a:p>
            <a:r>
              <a:rPr lang="en-US" sz="2400" b="1" i="1">
                <a:solidFill>
                  <a:srgbClr val="006600"/>
                </a:solidFill>
              </a:rPr>
              <a:t> (Nghe-Viết)</a:t>
            </a:r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>
            <a:off x="152400" y="4876800"/>
            <a:ext cx="5867400" cy="1447800"/>
          </a:xfrm>
          <a:prstGeom prst="cloudCallout">
            <a:avLst>
              <a:gd name="adj1" fmla="val -30440"/>
              <a:gd name="adj2" fmla="val 69079"/>
            </a:avLst>
          </a:prstGeom>
          <a:gradFill rotWithShape="1">
            <a:gsLst>
              <a:gs pos="0">
                <a:schemeClr val="bg1"/>
              </a:gs>
              <a:gs pos="50000">
                <a:srgbClr val="CCFFCC"/>
              </a:gs>
              <a:gs pos="100000">
                <a:schemeClr val="bg1"/>
              </a:gs>
            </a:gsLst>
            <a:lin ang="5400000" scaled="1"/>
          </a:gradFill>
          <a:ln w="254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800" b="1">
                <a:solidFill>
                  <a:srgbClr val="008000"/>
                </a:solidFill>
                <a:latin typeface="Arial"/>
              </a:rPr>
              <a:t>Tìm những từ khó viết trong bài?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2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 animBg="1"/>
      <p:bldP spid="7185" grpId="0" animBg="1"/>
      <p:bldP spid="7186" grpId="0" animBg="1"/>
      <p:bldP spid="7193" grpId="0" animBg="1"/>
      <p:bldP spid="719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28600" y="5105400"/>
            <a:ext cx="5029200" cy="877888"/>
          </a:xfrm>
          <a:prstGeom prst="wedgeRoundRectCallout">
            <a:avLst>
              <a:gd name="adj1" fmla="val -30273"/>
              <a:gd name="adj2" fmla="val 125407"/>
              <a:gd name="adj3" fmla="val 16667"/>
            </a:avLst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b="1">
                <a:solidFill>
                  <a:srgbClr val="008000"/>
                </a:solidFill>
                <a:latin typeface="Arial"/>
              </a:rPr>
              <a:t>. Đoạn thơ</a:t>
            </a:r>
            <a:r>
              <a:rPr lang="en-US" sz="2800" b="1">
                <a:solidFill>
                  <a:srgbClr val="008000"/>
                </a:solidFill>
                <a:latin typeface="Arial"/>
              </a:rPr>
              <a:t> có mấy dòng?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4572000" y="5962650"/>
            <a:ext cx="4572000" cy="7620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Có 6 dòng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114300" y="5200650"/>
            <a:ext cx="5029200" cy="877888"/>
          </a:xfrm>
          <a:prstGeom prst="wedgeRoundRectCallout">
            <a:avLst>
              <a:gd name="adj1" fmla="val -34153"/>
              <a:gd name="adj2" fmla="val 85444"/>
              <a:gd name="adj3" fmla="val 16667"/>
            </a:avLst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b="1">
                <a:solidFill>
                  <a:srgbClr val="006600"/>
                </a:solidFill>
                <a:latin typeface="Arial"/>
              </a:rPr>
              <a:t>. Dòng thơ thứ nhất có mấy tiếng?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4572000" y="5943600"/>
            <a:ext cx="4572000" cy="7620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6 tiếng</a:t>
            </a: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133350" y="5029200"/>
            <a:ext cx="5029200" cy="877888"/>
          </a:xfrm>
          <a:prstGeom prst="wedgeRoundRectCallout">
            <a:avLst>
              <a:gd name="adj1" fmla="val -33870"/>
              <a:gd name="adj2" fmla="val 127940"/>
              <a:gd name="adj3" fmla="val 16667"/>
            </a:avLst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b="1">
                <a:solidFill>
                  <a:srgbClr val="008000"/>
                </a:solidFill>
                <a:latin typeface="Arial"/>
              </a:rPr>
              <a:t>.Bài thơ viết theo thể thơ nào?</a:t>
            </a:r>
            <a:endParaRPr lang="en-US" sz="2800" b="1">
              <a:solidFill>
                <a:srgbClr val="008000"/>
              </a:solidFill>
              <a:latin typeface="Arial"/>
            </a:endParaRP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4419600" y="5924550"/>
            <a:ext cx="4724400" cy="7620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Thơ lục bát – dòng 6 – dòng 8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0" y="5105400"/>
            <a:ext cx="5029200" cy="877888"/>
          </a:xfrm>
          <a:prstGeom prst="wedgeRoundRectCallout">
            <a:avLst>
              <a:gd name="adj1" fmla="val -35449"/>
              <a:gd name="adj2" fmla="val 104792"/>
              <a:gd name="adj3" fmla="val 16667"/>
            </a:avLst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b="1">
                <a:solidFill>
                  <a:srgbClr val="006600"/>
                </a:solidFill>
                <a:latin typeface="Arial"/>
              </a:rPr>
              <a:t>. Dòng thơ thứ hai có mấy tiếng?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4572000" y="5905500"/>
            <a:ext cx="4572000" cy="7620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8 tiếng</a:t>
            </a:r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76200" y="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006600"/>
                </a:solidFill>
              </a:rPr>
              <a:t>Chính tả</a:t>
            </a:r>
            <a:r>
              <a:rPr lang="en-US" sz="2800" b="1" i="1" u="sng">
                <a:solidFill>
                  <a:srgbClr val="006600"/>
                </a:solidFill>
              </a:rPr>
              <a:t>:</a:t>
            </a:r>
            <a:r>
              <a:rPr lang="en-US" sz="2800" b="1" i="1">
                <a:solidFill>
                  <a:srgbClr val="006600"/>
                </a:solidFill>
              </a:rPr>
              <a:t>               </a:t>
            </a:r>
            <a:r>
              <a:rPr lang="en-US" sz="3200" b="1">
                <a:solidFill>
                  <a:srgbClr val="FF0000"/>
                </a:solidFill>
              </a:rPr>
              <a:t>Cháu nhớ Bác Hồ</a:t>
            </a:r>
            <a:r>
              <a:rPr lang="en-US" sz="2800" b="1">
                <a:solidFill>
                  <a:srgbClr val="990033"/>
                </a:solidFill>
              </a:rPr>
              <a:t> </a:t>
            </a:r>
            <a:endParaRPr lang="en-US" sz="2800" b="1" i="1" u="sng">
              <a:solidFill>
                <a:srgbClr val="006600"/>
              </a:solidFill>
            </a:endParaRPr>
          </a:p>
          <a:p>
            <a:r>
              <a:rPr lang="en-US" sz="2400" b="1" i="1">
                <a:solidFill>
                  <a:srgbClr val="006600"/>
                </a:solidFill>
              </a:rPr>
              <a:t> (Nghe-Viết)</a:t>
            </a:r>
          </a:p>
        </p:txBody>
      </p:sp>
      <p:sp>
        <p:nvSpPr>
          <p:cNvPr id="6155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14400" y="1276350"/>
            <a:ext cx="8229600" cy="360045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  </a:t>
            </a:r>
            <a:r>
              <a:rPr lang="en-US" sz="2800" b="1" smtClean="0">
                <a:solidFill>
                  <a:srgbClr val="0066FF"/>
                </a:solidFill>
              </a:rPr>
              <a:t>Đêm đêm cháu những bâng khuâng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Giở xem ảnh Bác khóc thầm bấy lâu.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         Nhìn mắt sáng, nhìn chòm râu,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Nhìn vầng trán rộng, nhìn đầu bạc phơ.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        Càng nhìn càng lại ngẩn ngơ,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66FF"/>
                </a:solidFill>
              </a:rPr>
              <a:t>Ôm hôn ảnh Bác mà ngờ Bác hôn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                                          </a:t>
            </a:r>
            <a:r>
              <a:rPr lang="en-US" sz="2800" b="1" smtClean="0">
                <a:solidFill>
                  <a:srgbClr val="0066FF"/>
                </a:solidFill>
              </a:rPr>
              <a:t>Theo Thanh Hải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1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56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0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11269" grpId="0" animBg="1"/>
      <p:bldP spid="11269" grpId="1" animBg="1"/>
      <p:bldP spid="11270" grpId="0" animBg="1"/>
      <p:bldP spid="11270" grpId="1" animBg="1"/>
      <p:bldP spid="11271" grpId="0" animBg="1"/>
      <p:bldP spid="11271" grpId="1" animBg="1"/>
      <p:bldP spid="11272" grpId="0" animBg="1"/>
      <p:bldP spid="11272" grpId="1" animBg="1"/>
      <p:bldP spid="11273" grpId="0" animBg="1"/>
      <p:bldP spid="11273" grpId="1" animBg="1"/>
      <p:bldP spid="11275" grpId="0" animBg="1"/>
      <p:bldP spid="11275" grpId="1" animBg="1"/>
      <p:bldP spid="11276" grpId="0" animBg="1"/>
      <p:bldP spid="11276" grpId="1" animBg="1"/>
      <p:bldP spid="11276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2600325"/>
            <a:ext cx="8229600" cy="4525963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3000" b="1" u="sng" smtClean="0">
                <a:solidFill>
                  <a:srgbClr val="008000"/>
                </a:solidFill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sz="3000" b="1" u="sng" smtClean="0">
                <a:solidFill>
                  <a:srgbClr val="008000"/>
                </a:solidFill>
              </a:rPr>
              <a:t>Bài 2a:</a:t>
            </a:r>
          </a:p>
          <a:p>
            <a:pPr lvl="1" eaLnBrk="1" hangingPunct="1">
              <a:buFontTx/>
              <a:buNone/>
            </a:pPr>
            <a:r>
              <a:rPr lang="en-US" sz="3000" b="1" smtClean="0">
                <a:solidFill>
                  <a:srgbClr val="008000"/>
                </a:solidFill>
              </a:rPr>
              <a:t>a/ch hoặc tr</a:t>
            </a:r>
          </a:p>
          <a:p>
            <a:pPr lvl="1" eaLnBrk="1" hangingPunct="1">
              <a:buFontTx/>
              <a:buNone/>
            </a:pPr>
            <a:r>
              <a:rPr lang="en-US" sz="3000" b="1" smtClean="0">
                <a:solidFill>
                  <a:srgbClr val="008000"/>
                </a:solidFill>
              </a:rPr>
              <a:t>…ăm sóc, một….ăm, va ….ạm, ….ạm y tế</a:t>
            </a:r>
            <a:r>
              <a:rPr lang="en-US" sz="3200" b="1" smtClean="0">
                <a:solidFill>
                  <a:srgbClr val="008000"/>
                </a:solidFill>
              </a:rPr>
              <a:t> </a:t>
            </a:r>
          </a:p>
          <a:p>
            <a:pPr eaLnBrk="1" hangingPunct="1"/>
            <a:endParaRPr lang="en-US" b="1" smtClean="0">
              <a:solidFill>
                <a:srgbClr val="008000"/>
              </a:solidFill>
            </a:endParaRPr>
          </a:p>
          <a:p>
            <a:pPr eaLnBrk="1" hangingPunct="1"/>
            <a:endParaRPr lang="en-US" b="1" smtClean="0">
              <a:solidFill>
                <a:srgbClr val="008000"/>
              </a:solidFill>
            </a:endParaRPr>
          </a:p>
        </p:txBody>
      </p:sp>
      <p:pic>
        <p:nvPicPr>
          <p:cNvPr id="7171" name="Picture 4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8538"/>
            <a:ext cx="2732088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341312" y="341312"/>
            <a:ext cx="2732088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411913" y="0"/>
            <a:ext cx="2732087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7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6753225" y="4467226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133475" y="4343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ch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3638550" y="4252913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>
                <a:solidFill>
                  <a:srgbClr val="FF0000"/>
                </a:solidFill>
              </a:rPr>
              <a:t>tr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5205413" y="428625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>
                <a:solidFill>
                  <a:srgbClr val="FF0000"/>
                </a:solidFill>
              </a:rPr>
              <a:t>ch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434138" y="4329113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>
                <a:solidFill>
                  <a:srgbClr val="FF0000"/>
                </a:solidFill>
              </a:rPr>
              <a:t>tr</a:t>
            </a:r>
          </a:p>
        </p:txBody>
      </p:sp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76200" y="17145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006600"/>
                </a:solidFill>
              </a:rPr>
              <a:t>Chính tả</a:t>
            </a:r>
            <a:r>
              <a:rPr lang="en-US" sz="2800" b="1" i="1" u="sng">
                <a:solidFill>
                  <a:srgbClr val="006600"/>
                </a:solidFill>
              </a:rPr>
              <a:t>:</a:t>
            </a:r>
            <a:r>
              <a:rPr lang="en-US" sz="2800" b="1" i="1">
                <a:solidFill>
                  <a:srgbClr val="006600"/>
                </a:solidFill>
              </a:rPr>
              <a:t>               </a:t>
            </a:r>
            <a:r>
              <a:rPr lang="en-US" sz="3200" b="1">
                <a:solidFill>
                  <a:srgbClr val="FF0000"/>
                </a:solidFill>
              </a:rPr>
              <a:t>Cháu nhớ Bác Hồ</a:t>
            </a:r>
            <a:r>
              <a:rPr lang="en-US" sz="2800" b="1">
                <a:solidFill>
                  <a:srgbClr val="990033"/>
                </a:solidFill>
              </a:rPr>
              <a:t> </a:t>
            </a:r>
            <a:endParaRPr lang="en-US" sz="2800" b="1" i="1" u="sng">
              <a:solidFill>
                <a:srgbClr val="006600"/>
              </a:solidFill>
            </a:endParaRPr>
          </a:p>
          <a:p>
            <a:r>
              <a:rPr lang="en-US" sz="2400" b="1" i="1">
                <a:solidFill>
                  <a:srgbClr val="006600"/>
                </a:solidFill>
              </a:rPr>
              <a:t> (Nghe-Viết)</a:t>
            </a:r>
          </a:p>
        </p:txBody>
      </p:sp>
      <p:sp>
        <p:nvSpPr>
          <p:cNvPr id="8210" name="WordArt 18"/>
          <p:cNvSpPr>
            <a:spLocks noChangeArrowheads="1" noChangeShapeType="1" noTextEdit="1"/>
          </p:cNvSpPr>
          <p:nvPr/>
        </p:nvSpPr>
        <p:spPr bwMode="auto">
          <a:xfrm>
            <a:off x="619125" y="2152650"/>
            <a:ext cx="3810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205" grpId="0"/>
      <p:bldP spid="8206" grpId="0"/>
      <p:bldP spid="8207" grpId="0"/>
      <p:bldP spid="82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9175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6600"/>
                </a:solidFill>
              </a:rPr>
              <a:t>Với tiếng bắt đầu bằng </a:t>
            </a:r>
            <a:r>
              <a:rPr lang="en-US" b="1" smtClean="0">
                <a:solidFill>
                  <a:srgbClr val="006600"/>
                </a:solidFill>
              </a:rPr>
              <a:t>tr (Trăng)</a:t>
            </a:r>
            <a:endParaRPr lang="en-US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endParaRPr lang="en-US" sz="1800" b="1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r>
              <a:rPr lang="en-US" sz="1800" b="1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32238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000" b="1" u="sng" smtClean="0">
                <a:solidFill>
                  <a:srgbClr val="008000"/>
                </a:solidFill>
              </a:rPr>
              <a:t>Bài 3a</a:t>
            </a:r>
            <a:r>
              <a:rPr lang="en-US" sz="3000" b="1" u="sng" smtClean="0">
                <a:solidFill>
                  <a:srgbClr val="006600"/>
                </a:solidFill>
              </a:rPr>
              <a:t>:</a:t>
            </a:r>
            <a:r>
              <a:rPr lang="en-US" sz="3000" b="1" smtClean="0">
                <a:solidFill>
                  <a:srgbClr val="006600"/>
                </a:solidFill>
              </a:rPr>
              <a:t> Đặt câu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066800" y="2776538"/>
            <a:ext cx="5257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- Trăng đêm nay sáng quá.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0600" y="3614738"/>
            <a:ext cx="525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- Ai cũng thích ngắm trăng.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143000" y="4605338"/>
            <a:ext cx="518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- Trăng trung thu là đẹp nhất.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066800" y="5253038"/>
            <a:ext cx="647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66FF"/>
                </a:solidFill>
              </a:rPr>
              <a:t>Nhận xét tiết học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76200" y="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006600"/>
                </a:solidFill>
              </a:rPr>
              <a:t>Chính tả</a:t>
            </a:r>
            <a:r>
              <a:rPr lang="en-US" sz="2800" b="1" i="1" u="sng">
                <a:solidFill>
                  <a:srgbClr val="006600"/>
                </a:solidFill>
              </a:rPr>
              <a:t>:</a:t>
            </a:r>
            <a:r>
              <a:rPr lang="en-US" sz="2800" b="1" i="1">
                <a:solidFill>
                  <a:srgbClr val="006600"/>
                </a:solidFill>
              </a:rPr>
              <a:t>               </a:t>
            </a:r>
            <a:r>
              <a:rPr lang="en-US" sz="3200" b="1">
                <a:solidFill>
                  <a:srgbClr val="FF0000"/>
                </a:solidFill>
              </a:rPr>
              <a:t>Cháu nhớ Bác Hồ</a:t>
            </a:r>
            <a:r>
              <a:rPr lang="en-US" sz="2800" b="1">
                <a:solidFill>
                  <a:srgbClr val="990033"/>
                </a:solidFill>
              </a:rPr>
              <a:t> </a:t>
            </a:r>
            <a:endParaRPr lang="en-US" sz="2800" b="1" i="1" u="sng">
              <a:solidFill>
                <a:srgbClr val="006600"/>
              </a:solidFill>
            </a:endParaRPr>
          </a:p>
          <a:p>
            <a:r>
              <a:rPr lang="en-US" sz="2400" b="1" i="1">
                <a:solidFill>
                  <a:srgbClr val="006600"/>
                </a:solidFill>
              </a:rPr>
              <a:t> (Nghe-Viết)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5" grpId="0"/>
      <p:bldP spid="10246" grpId="0"/>
      <p:bldP spid="10247" grpId="0"/>
      <p:bldP spid="10248" grpId="0"/>
      <p:bldP spid="10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inh nen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2" descr="JULY4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52400"/>
            <a:ext cx="1752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3" descr="Bouqu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12361">
            <a:off x="6553200" y="-152400"/>
            <a:ext cx="25146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2" descr="JULY4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28600"/>
            <a:ext cx="1752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32" descr="JULY4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28600"/>
            <a:ext cx="1752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ad06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" y="76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>
            <a:off x="533400" y="3187700"/>
            <a:ext cx="8153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 quý thầy cô sức khỏe!</a:t>
            </a:r>
          </a:p>
        </p:txBody>
      </p:sp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685800" y="2095500"/>
            <a:ext cx="8153400" cy="2514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học đến đây kết thúc.</a:t>
            </a:r>
            <a:endParaRPr lang="en-US" sz="3600" b="1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487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Bài 3a: Đặt câu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36</cp:revision>
  <dcterms:created xsi:type="dcterms:W3CDTF">2010-01-16T10:39:40Z</dcterms:created>
  <dcterms:modified xsi:type="dcterms:W3CDTF">2016-06-29T09:29:20Z</dcterms:modified>
</cp:coreProperties>
</file>